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 snapToGrid="0">
      <p:cViewPr varScale="1">
        <p:scale>
          <a:sx n="72" d="100"/>
          <a:sy n="72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7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7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7547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40" y="3632201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123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70653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1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1887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1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737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689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600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49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1259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7684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8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32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6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1" y="2160590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1348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7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7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4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8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9100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544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3817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3" y="514925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9" indent="0">
              <a:buNone/>
              <a:defRPr sz="1400"/>
            </a:lvl2pPr>
            <a:lvl3pPr marL="914137" indent="0">
              <a:buNone/>
              <a:defRPr sz="1200"/>
            </a:lvl3pPr>
            <a:lvl4pPr marL="1371206" indent="0">
              <a:buNone/>
              <a:defRPr sz="1000"/>
            </a:lvl4pPr>
            <a:lvl5pPr marL="1828274" indent="0">
              <a:buNone/>
              <a:defRPr sz="1000"/>
            </a:lvl5pPr>
            <a:lvl6pPr marL="2285342" indent="0">
              <a:buNone/>
              <a:defRPr sz="1000"/>
            </a:lvl6pPr>
            <a:lvl7pPr marL="2742411" indent="0">
              <a:buNone/>
              <a:defRPr sz="1000"/>
            </a:lvl7pPr>
            <a:lvl8pPr marL="3199480" indent="0">
              <a:buNone/>
              <a:defRPr sz="1000"/>
            </a:lvl8pPr>
            <a:lvl9pPr marL="365654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8591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600"/>
            </a:lvl2pPr>
            <a:lvl3pPr marL="914411" indent="0">
              <a:buNone/>
              <a:defRPr sz="1600"/>
            </a:lvl3pPr>
            <a:lvl4pPr marL="1371617" indent="0">
              <a:buNone/>
              <a:defRPr sz="1600"/>
            </a:lvl4pPr>
            <a:lvl5pPr marL="1828823" indent="0">
              <a:buNone/>
              <a:defRPr sz="1600"/>
            </a:lvl5pPr>
            <a:lvl6pPr marL="2286029" indent="0">
              <a:buNone/>
              <a:defRPr sz="1600"/>
            </a:lvl6pPr>
            <a:lvl7pPr marL="2743234" indent="0">
              <a:buNone/>
              <a:defRPr sz="1600"/>
            </a:lvl7pPr>
            <a:lvl8pPr marL="3200440" indent="0">
              <a:buNone/>
              <a:defRPr sz="1600"/>
            </a:lvl8pPr>
            <a:lvl9pPr marL="3657646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6389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2" y="6041363"/>
            <a:ext cx="911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3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3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261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6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5" indent="-342905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60" indent="-28575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14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20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26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32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37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43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48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HYDROLOGY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dirty="0"/>
              <a:t>Stream flow hydrograph </a:t>
            </a:r>
          </a:p>
          <a:p>
            <a:pPr algn="l" rtl="0"/>
            <a:r>
              <a:rPr lang="en-US" sz="3200" dirty="0"/>
              <a:t>Yasir Alrubaye</a:t>
            </a:r>
            <a:endParaRPr lang="ar-IQ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034C4-CA0F-4EE6-81C2-26A48B8AE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42" y="202591"/>
            <a:ext cx="2590185" cy="26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31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C8E95-EC87-4AF5-8905-DFC3D16A8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517" y="636104"/>
            <a:ext cx="2026109" cy="755374"/>
          </a:xfrm>
        </p:spPr>
        <p:txBody>
          <a:bodyPr/>
          <a:lstStyle/>
          <a:p>
            <a:r>
              <a:rPr lang="en-US" dirty="0"/>
              <a:t>Solution 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0A8F208-B0EF-40BC-BE3C-659FE619319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863917"/>
                  </p:ext>
                </p:extLst>
              </p:nvPr>
            </p:nvGraphicFramePr>
            <p:xfrm>
              <a:off x="2292626" y="411304"/>
              <a:ext cx="6944139" cy="616177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27002">
                      <a:extLst>
                        <a:ext uri="{9D8B030D-6E8A-4147-A177-3AD203B41FA5}">
                          <a16:colId xmlns:a16="http://schemas.microsoft.com/office/drawing/2014/main" val="856850074"/>
                        </a:ext>
                      </a:extLst>
                    </a:gridCol>
                    <a:gridCol w="1486595">
                      <a:extLst>
                        <a:ext uri="{9D8B030D-6E8A-4147-A177-3AD203B41FA5}">
                          <a16:colId xmlns:a16="http://schemas.microsoft.com/office/drawing/2014/main" val="281826016"/>
                        </a:ext>
                      </a:extLst>
                    </a:gridCol>
                    <a:gridCol w="1004455">
                      <a:extLst>
                        <a:ext uri="{9D8B030D-6E8A-4147-A177-3AD203B41FA5}">
                          <a16:colId xmlns:a16="http://schemas.microsoft.com/office/drawing/2014/main" val="3388939503"/>
                        </a:ext>
                      </a:extLst>
                    </a:gridCol>
                    <a:gridCol w="1542678">
                      <a:extLst>
                        <a:ext uri="{9D8B030D-6E8A-4147-A177-3AD203B41FA5}">
                          <a16:colId xmlns:a16="http://schemas.microsoft.com/office/drawing/2014/main" val="341729181"/>
                        </a:ext>
                      </a:extLst>
                    </a:gridCol>
                    <a:gridCol w="925773">
                      <a:extLst>
                        <a:ext uri="{9D8B030D-6E8A-4147-A177-3AD203B41FA5}">
                          <a16:colId xmlns:a16="http://schemas.microsoft.com/office/drawing/2014/main" val="1461164130"/>
                        </a:ext>
                      </a:extLst>
                    </a:gridCol>
                    <a:gridCol w="1157636">
                      <a:extLst>
                        <a:ext uri="{9D8B030D-6E8A-4147-A177-3AD203B41FA5}">
                          <a16:colId xmlns:a16="http://schemas.microsoft.com/office/drawing/2014/main" val="1992902658"/>
                        </a:ext>
                      </a:extLst>
                    </a:gridCol>
                  </a:tblGrid>
                  <a:tr h="880253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Time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(day)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Total flow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B.F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𝐷𝑅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𝐷𝑅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𝐷𝑅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𝐷𝑅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0642439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021086190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813873586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95213083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1570969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36382669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419389476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70614914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362824310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333425113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64093505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55864936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44546642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50770618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795488155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765586775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70639672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48492163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0170651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0A8F208-B0EF-40BC-BE3C-659FE619319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863917"/>
                  </p:ext>
                </p:extLst>
              </p:nvPr>
            </p:nvGraphicFramePr>
            <p:xfrm>
              <a:off x="2292626" y="411304"/>
              <a:ext cx="6944139" cy="616177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27002">
                      <a:extLst>
                        <a:ext uri="{9D8B030D-6E8A-4147-A177-3AD203B41FA5}">
                          <a16:colId xmlns:a16="http://schemas.microsoft.com/office/drawing/2014/main" val="856850074"/>
                        </a:ext>
                      </a:extLst>
                    </a:gridCol>
                    <a:gridCol w="1486595">
                      <a:extLst>
                        <a:ext uri="{9D8B030D-6E8A-4147-A177-3AD203B41FA5}">
                          <a16:colId xmlns:a16="http://schemas.microsoft.com/office/drawing/2014/main" val="281826016"/>
                        </a:ext>
                      </a:extLst>
                    </a:gridCol>
                    <a:gridCol w="1004455">
                      <a:extLst>
                        <a:ext uri="{9D8B030D-6E8A-4147-A177-3AD203B41FA5}">
                          <a16:colId xmlns:a16="http://schemas.microsoft.com/office/drawing/2014/main" val="3388939503"/>
                        </a:ext>
                      </a:extLst>
                    </a:gridCol>
                    <a:gridCol w="1542678">
                      <a:extLst>
                        <a:ext uri="{9D8B030D-6E8A-4147-A177-3AD203B41FA5}">
                          <a16:colId xmlns:a16="http://schemas.microsoft.com/office/drawing/2014/main" val="341729181"/>
                        </a:ext>
                      </a:extLst>
                    </a:gridCol>
                    <a:gridCol w="925773">
                      <a:extLst>
                        <a:ext uri="{9D8B030D-6E8A-4147-A177-3AD203B41FA5}">
                          <a16:colId xmlns:a16="http://schemas.microsoft.com/office/drawing/2014/main" val="1461164130"/>
                        </a:ext>
                      </a:extLst>
                    </a:gridCol>
                    <a:gridCol w="1157636">
                      <a:extLst>
                        <a:ext uri="{9D8B030D-6E8A-4147-A177-3AD203B41FA5}">
                          <a16:colId xmlns:a16="http://schemas.microsoft.com/office/drawing/2014/main" val="1992902658"/>
                        </a:ext>
                      </a:extLst>
                    </a:gridCol>
                  </a:tblGrid>
                  <a:tr h="880253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Time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(day)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Total flow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B.F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(ft</a:t>
                          </a:r>
                          <a:r>
                            <a:rPr lang="en-US" sz="1600" baseline="30000">
                              <a:effectLst/>
                            </a:rPr>
                            <a:t>3</a:t>
                          </a:r>
                          <a:r>
                            <a:rPr lang="en-US" sz="1600">
                              <a:effectLst/>
                            </a:rPr>
                            <a:t>/sec)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48580" marR="48580" marT="0" marB="0">
                        <a:blipFill>
                          <a:blip r:embed="rId2"/>
                          <a:stretch>
                            <a:fillRect l="-215810" t="-7586" r="-136759" b="-60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48580" marR="48580" marT="0" marB="0">
                        <a:blipFill>
                          <a:blip r:embed="rId2"/>
                          <a:stretch>
                            <a:fillRect l="-525658" t="-7586" r="-127632" b="-60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48580" marR="48580" marT="0" marB="0">
                        <a:blipFill>
                          <a:blip r:embed="rId2"/>
                          <a:stretch>
                            <a:fillRect l="-500526" t="-7586" r="-2105" b="-60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42439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021086190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813873586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95213083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1570969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36382669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4193894769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70614914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362824310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333425113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640935051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55864936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44546642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50770618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795488155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1765586775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70639672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2484921637"/>
                      </a:ext>
                    </a:extLst>
                  </a:tr>
                  <a:tr h="293418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8580" marR="48580" marT="0" marB="0"/>
                    </a:tc>
                    <a:extLst>
                      <a:ext uri="{0D108BD9-81ED-4DB2-BD59-A6C34878D82A}">
                        <a16:rowId xmlns:a16="http://schemas.microsoft.com/office/drawing/2014/main" val="301706518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60587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4708A-31E3-44C9-8B32-F54F2137E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1549"/>
            <a:ext cx="8596668" cy="768626"/>
          </a:xfrm>
        </p:spPr>
        <p:txBody>
          <a:bodyPr/>
          <a:lstStyle/>
          <a:p>
            <a:r>
              <a:rPr lang="en-US" dirty="0"/>
              <a:t>Components of runoff.</a:t>
            </a:r>
            <a:endParaRPr lang="ar-IQ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5C343-9244-4F34-8BC9-35BCD19A7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05" y="1033672"/>
            <a:ext cx="7605275" cy="160351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The components of Run off:</a:t>
            </a:r>
          </a:p>
          <a:p>
            <a:pPr lvl="0" algn="l" rtl="0"/>
            <a:r>
              <a:rPr lang="en-US" dirty="0"/>
              <a:t>Over land flow (surface run off) {</a:t>
            </a:r>
            <a:r>
              <a:rPr lang="en-US" i="1" dirty="0"/>
              <a:t>Direct runoff</a:t>
            </a:r>
            <a:r>
              <a:rPr lang="en-US" dirty="0"/>
              <a:t>}</a:t>
            </a:r>
          </a:p>
          <a:p>
            <a:pPr lvl="0" algn="l" rtl="0"/>
            <a:r>
              <a:rPr lang="en-US" dirty="0"/>
              <a:t>Inter flow (subsurface flow) {</a:t>
            </a:r>
            <a:r>
              <a:rPr lang="en-US" i="1" dirty="0"/>
              <a:t>Base flow</a:t>
            </a:r>
            <a:r>
              <a:rPr lang="en-US" dirty="0"/>
              <a:t>}</a:t>
            </a:r>
          </a:p>
          <a:p>
            <a:pPr lvl="0" algn="l" rtl="0"/>
            <a:r>
              <a:rPr lang="en-US" dirty="0"/>
              <a:t>Ground water flow {</a:t>
            </a:r>
            <a:r>
              <a:rPr lang="en-US" i="1" dirty="0"/>
              <a:t>Base flow</a:t>
            </a:r>
            <a:r>
              <a:rPr lang="en-US" dirty="0"/>
              <a:t>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D3B719-7D5C-455D-B510-3D9B5E7CFE7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06" y="2736572"/>
            <a:ext cx="6546574" cy="39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18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1F1A8-B62C-42E6-919F-92254125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317" y="655497"/>
            <a:ext cx="8596668" cy="162953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Detailed analysis of flood hydrographs is usually important in:</a:t>
            </a:r>
          </a:p>
          <a:p>
            <a:pPr lvl="0" algn="l" rtl="0"/>
            <a:r>
              <a:rPr lang="en-US" dirty="0"/>
              <a:t>flood damage mitigation, </a:t>
            </a:r>
          </a:p>
          <a:p>
            <a:pPr lvl="0" algn="l" rtl="0"/>
            <a:r>
              <a:rPr lang="en-US" dirty="0"/>
              <a:t>flood forecasting, or </a:t>
            </a:r>
          </a:p>
          <a:p>
            <a:pPr lvl="0" algn="l" rtl="0"/>
            <a:r>
              <a:rPr lang="en-US" dirty="0"/>
              <a:t>establish design flows for many structures which must convey flood waters.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91AE53-2EC5-497A-A723-550F0AF5944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17" y="2412381"/>
            <a:ext cx="8596668" cy="379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53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6C2BC-52C4-4974-8EDB-02104E14A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32522"/>
            <a:ext cx="8596668" cy="755374"/>
          </a:xfrm>
        </p:spPr>
        <p:txBody>
          <a:bodyPr/>
          <a:lstStyle/>
          <a:p>
            <a:r>
              <a:rPr lang="en-US" dirty="0"/>
              <a:t>Stream recession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5589E51-288A-4844-A35C-1BA01B085A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0660" y="887896"/>
                <a:ext cx="5109236" cy="3902765"/>
              </a:xfrm>
            </p:spPr>
            <p:txBody>
              <a:bodyPr>
                <a:normAutofit/>
              </a:bodyPr>
              <a:lstStyle/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recession constant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,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flow at any time,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flow at one time unit later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and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flow at </a:t>
                </a:r>
                <a:r>
                  <a:rPr lang="en-US" i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time later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 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114302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/>
                  <a:t>In general:</a:t>
                </a:r>
              </a:p>
              <a:p>
                <a:pPr marL="114302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/>
                  <a:t> 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5589E51-288A-4844-A35C-1BA01B085A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0660" y="887896"/>
                <a:ext cx="5109236" cy="390276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4CDA466-C73B-4AAC-9C2B-08B6055D4F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555" y="2637184"/>
            <a:ext cx="6713952" cy="3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3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D458-7FE9-4714-8A52-A3BDBCD92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recession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20FE7C-DCC3-46E3-BBD7-DD23B6F95A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10749"/>
                <a:ext cx="8596668" cy="4530614"/>
              </a:xfrm>
            </p:spPr>
            <p:txBody>
              <a:bodyPr>
                <a:normAutofit fontScale="92500"/>
              </a:bodyPr>
              <a:lstStyle/>
              <a:p>
                <a:pPr marL="0" indent="0" algn="l" rtl="0">
                  <a:buNone/>
                </a:pPr>
                <a:r>
                  <a:rPr lang="en-US" sz="2400" dirty="0"/>
                  <a:t>The storage in the basin can be found from the hydrograph by using the integration as below: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𝑑𝑠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 .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.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.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is the storage remaining in the basin at time </a:t>
                </a:r>
                <a:r>
                  <a:rPr lang="en-US" sz="2400" i="1" dirty="0"/>
                  <a:t>t</a:t>
                </a:r>
                <a:r>
                  <a:rPr lang="en-US" sz="2400" dirty="0"/>
                  <a:t>.</a:t>
                </a: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 rtl="0"/>
                <a:endParaRPr lang="ar-IQ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20FE7C-DCC3-46E3-BBD7-DD23B6F95A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10749"/>
                <a:ext cx="8596668" cy="4530614"/>
              </a:xfrm>
              <a:blipFill>
                <a:blip r:embed="rId2"/>
                <a:stretch>
                  <a:fillRect l="-922" t="-107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9983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2409-FF9F-4F82-BF85-D3D4F30F5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78297"/>
            <a:ext cx="8596668" cy="781878"/>
          </a:xfrm>
        </p:spPr>
        <p:txBody>
          <a:bodyPr>
            <a:normAutofit/>
          </a:bodyPr>
          <a:lstStyle/>
          <a:p>
            <a:r>
              <a:rPr lang="en-US" dirty="0"/>
              <a:t>Hydrograph separation.</a:t>
            </a:r>
            <a:endParaRPr lang="ar-IQ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59717-79CF-4B19-8285-1D47AB11B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5703"/>
            <a:ext cx="8596668" cy="1603028"/>
          </a:xfrm>
        </p:spPr>
        <p:txBody>
          <a:bodyPr>
            <a:normAutofit/>
          </a:bodyPr>
          <a:lstStyle/>
          <a:p>
            <a:pPr marL="2286029" lvl="5" indent="0" algn="l" rtl="0">
              <a:buNone/>
            </a:pPr>
            <a:r>
              <a:rPr lang="en-US" sz="2400" dirty="0"/>
              <a:t>Separation into three components.</a:t>
            </a:r>
          </a:p>
          <a:p>
            <a:pPr marL="0" indent="0" algn="l" rtl="0">
              <a:buNone/>
            </a:pPr>
            <a:r>
              <a:rPr lang="en-US" sz="2400" dirty="0"/>
              <a:t>Hydrograph can be separated into three components surface, subsurface flow, and ground water.</a:t>
            </a:r>
          </a:p>
          <a:p>
            <a:pPr algn="l"/>
            <a:endParaRPr lang="ar-IQ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C96DAC-14EC-4FEA-AA9F-9A7ED1C72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718" y="2623930"/>
            <a:ext cx="6449866" cy="400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7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F725F1-FD6A-47CB-A257-79342009676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4326" y="1454949"/>
                <a:ext cx="8596668" cy="3421851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US" sz="4000" dirty="0"/>
                  <a:t>Example: catchment area 23500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𝑘𝑚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dirty="0"/>
                  <a:t>separate the hydrograph into three components and find the recession constant (where the data can be sited in the table below).</a:t>
                </a:r>
                <a:endParaRPr lang="ar-IQ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F725F1-FD6A-47CB-A257-7934200967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4326" y="1454949"/>
                <a:ext cx="8596668" cy="3421851"/>
              </a:xfrm>
              <a:blipFill>
                <a:blip r:embed="rId2"/>
                <a:stretch>
                  <a:fillRect l="-2410" t="-3209" r="-2551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888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5A79C-C140-4A2E-9CE7-3128616E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00" y="622852"/>
            <a:ext cx="2039362" cy="781878"/>
          </a:xfrm>
        </p:spPr>
        <p:txBody>
          <a:bodyPr/>
          <a:lstStyle/>
          <a:p>
            <a:r>
              <a:rPr lang="en-US" dirty="0"/>
              <a:t>Solution 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E4EF7A3B-C833-4255-87E1-130F8CC6A3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7109868"/>
                  </p:ext>
                </p:extLst>
              </p:nvPr>
            </p:nvGraphicFramePr>
            <p:xfrm>
              <a:off x="2390826" y="170678"/>
              <a:ext cx="6037555" cy="65349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05046">
                      <a:extLst>
                        <a:ext uri="{9D8B030D-6E8A-4147-A177-3AD203B41FA5}">
                          <a16:colId xmlns:a16="http://schemas.microsoft.com/office/drawing/2014/main" val="2032396876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996062378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3579067837"/>
                        </a:ext>
                      </a:extLst>
                    </a:gridCol>
                    <a:gridCol w="1010869">
                      <a:extLst>
                        <a:ext uri="{9D8B030D-6E8A-4147-A177-3AD203B41FA5}">
                          <a16:colId xmlns:a16="http://schemas.microsoft.com/office/drawing/2014/main" val="2981256899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4180521638"/>
                        </a:ext>
                      </a:extLst>
                    </a:gridCol>
                    <a:gridCol w="1006502">
                      <a:extLst>
                        <a:ext uri="{9D8B030D-6E8A-4147-A177-3AD203B41FA5}">
                          <a16:colId xmlns:a16="http://schemas.microsoft.com/office/drawing/2014/main" val="1965780695"/>
                        </a:ext>
                      </a:extLst>
                    </a:gridCol>
                  </a:tblGrid>
                  <a:tr h="435866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Time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𝑆𝑢𝑏</m:t>
                                    </m:r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𝑆𝑢𝑟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𝑆𝑢𝑏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sz="2000" baseline="-25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𝑆𝑢𝑟𝑓𝑎𝑐𝑒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/>
                    </a:tc>
                    <a:extLst>
                      <a:ext uri="{0D108BD9-81ED-4DB2-BD59-A6C34878D82A}">
                        <a16:rowId xmlns:a16="http://schemas.microsoft.com/office/drawing/2014/main" val="422876353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1.8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12850113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611479917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48146936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63671493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17689901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49095550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377610498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1780146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385877639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6.5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98385328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88064039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481945541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561890721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56895568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2.3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212309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E4EF7A3B-C833-4255-87E1-130F8CC6A3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7109868"/>
                  </p:ext>
                </p:extLst>
              </p:nvPr>
            </p:nvGraphicFramePr>
            <p:xfrm>
              <a:off x="2390826" y="170678"/>
              <a:ext cx="6037555" cy="65349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05046">
                      <a:extLst>
                        <a:ext uri="{9D8B030D-6E8A-4147-A177-3AD203B41FA5}">
                          <a16:colId xmlns:a16="http://schemas.microsoft.com/office/drawing/2014/main" val="2032396876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996062378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3579067837"/>
                        </a:ext>
                      </a:extLst>
                    </a:gridCol>
                    <a:gridCol w="1010869">
                      <a:extLst>
                        <a:ext uri="{9D8B030D-6E8A-4147-A177-3AD203B41FA5}">
                          <a16:colId xmlns:a16="http://schemas.microsoft.com/office/drawing/2014/main" val="2981256899"/>
                        </a:ext>
                      </a:extLst>
                    </a:gridCol>
                    <a:gridCol w="1005046">
                      <a:extLst>
                        <a:ext uri="{9D8B030D-6E8A-4147-A177-3AD203B41FA5}">
                          <a16:colId xmlns:a16="http://schemas.microsoft.com/office/drawing/2014/main" val="4180521638"/>
                        </a:ext>
                      </a:extLst>
                    </a:gridCol>
                    <a:gridCol w="1006502">
                      <a:extLst>
                        <a:ext uri="{9D8B030D-6E8A-4147-A177-3AD203B41FA5}">
                          <a16:colId xmlns:a16="http://schemas.microsoft.com/office/drawing/2014/main" val="1965780695"/>
                        </a:ext>
                      </a:extLst>
                    </a:gridCol>
                  </a:tblGrid>
                  <a:tr h="435866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Time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2824" marR="62824" marT="0" marB="0">
                        <a:blipFill>
                          <a:blip r:embed="rId2"/>
                          <a:stretch>
                            <a:fillRect l="-100606" t="-5556" r="-403030" b="-140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2824" marR="62824" marT="0" marB="0">
                        <a:blipFill>
                          <a:blip r:embed="rId2"/>
                          <a:stretch>
                            <a:fillRect l="-200606" t="-5556" r="-303030" b="-140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2824" marR="62824" marT="0" marB="0">
                        <a:blipFill>
                          <a:blip r:embed="rId2"/>
                          <a:stretch>
                            <a:fillRect l="-298795" t="-5556" r="-201205" b="-140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2824" marR="62824" marT="0" marB="0">
                        <a:blipFill>
                          <a:blip r:embed="rId2"/>
                          <a:stretch>
                            <a:fillRect l="-401212" t="-5556" r="-102424" b="-140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2824" marR="62824" marT="0" marB="0">
                        <a:blipFill>
                          <a:blip r:embed="rId2"/>
                          <a:stretch>
                            <a:fillRect l="-501212" t="-5556" r="-2424" b="-14097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76353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1.8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12850113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611479917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48146936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63671493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17689901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49095550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377610498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1780146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3858776393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6.5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983853282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880640399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2481945541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561890721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568955688"/>
                      </a:ext>
                    </a:extLst>
                  </a:tr>
                  <a:tr h="40660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2.3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824" marR="62824" marT="0" marB="0" anchor="ctr"/>
                    </a:tc>
                    <a:extLst>
                      <a:ext uri="{0D108BD9-81ED-4DB2-BD59-A6C34878D82A}">
                        <a16:rowId xmlns:a16="http://schemas.microsoft.com/office/drawing/2014/main" val="12123097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9286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CC5E8-9C5B-4756-8B70-EE9BE8A9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073" y="1201240"/>
            <a:ext cx="8596668" cy="4455519"/>
          </a:xfrm>
        </p:spPr>
        <p:txBody>
          <a:bodyPr>
            <a:normAutofit/>
          </a:bodyPr>
          <a:lstStyle/>
          <a:p>
            <a:pPr algn="just" rtl="0"/>
            <a:r>
              <a:rPr lang="en-US" sz="4400" dirty="0"/>
              <a:t>Example: separate a complex hydrograph into two components and find the volume and depth of hydrographs (where the data can be sited in the table below). (A=16000 Sq. mile)</a:t>
            </a:r>
            <a:endParaRPr lang="ar-IQ" sz="4400" dirty="0"/>
          </a:p>
        </p:txBody>
      </p:sp>
    </p:spTree>
    <p:extLst>
      <p:ext uri="{BB962C8B-B14F-4D97-AF65-F5344CB8AC3E}">
        <p14:creationId xmlns:p14="http://schemas.microsoft.com/office/powerpoint/2010/main" val="20154680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365</TotalTime>
  <Words>372</Words>
  <Application>Microsoft Office PowerPoint</Application>
  <PresentationFormat>Widescreen</PresentationFormat>
  <Paragraphs>254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Tahoma</vt:lpstr>
      <vt:lpstr>Times New Roman</vt:lpstr>
      <vt:lpstr>Trebuchet MS</vt:lpstr>
      <vt:lpstr>Wingdings 3</vt:lpstr>
      <vt:lpstr>Facet</vt:lpstr>
      <vt:lpstr>HYDROLOGY</vt:lpstr>
      <vt:lpstr>Components of runoff.</vt:lpstr>
      <vt:lpstr>PowerPoint Presentation</vt:lpstr>
      <vt:lpstr>Stream recession</vt:lpstr>
      <vt:lpstr>Stream recession</vt:lpstr>
      <vt:lpstr>Hydrograph separation.</vt:lpstr>
      <vt:lpstr>Example: catchment area 23500 〖km〗^2separate the hydrograph into three components and find the recession constant (where the data can be sited in the table below).</vt:lpstr>
      <vt:lpstr>Solution </vt:lpstr>
      <vt:lpstr>Example: separate a complex hydrograph into two components and find the volume and depth of hydrographs (where the data can be sited in the table below). (A=16000 Sq. mile)</vt:lpstr>
      <vt:lpstr>Solution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HYDROLOGY</dc:title>
  <dc:creator>ياسر الربيعي</dc:creator>
  <cp:lastModifiedBy>Yasir Alrubaye</cp:lastModifiedBy>
  <cp:revision>63</cp:revision>
  <dcterms:created xsi:type="dcterms:W3CDTF">2016-09-09T11:22:01Z</dcterms:created>
  <dcterms:modified xsi:type="dcterms:W3CDTF">2017-12-15T18:04:33Z</dcterms:modified>
</cp:coreProperties>
</file>